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18" r:id="rId2"/>
    <p:sldId id="419" r:id="rId3"/>
    <p:sldId id="420" r:id="rId4"/>
    <p:sldId id="421" r:id="rId5"/>
    <p:sldId id="422" r:id="rId6"/>
    <p:sldId id="423" r:id="rId7"/>
    <p:sldId id="424" r:id="rId8"/>
  </p:sldIdLst>
  <p:sldSz cx="9906000" cy="6858000" type="A4"/>
  <p:notesSz cx="6794500" cy="9906000"/>
  <p:defaultTextStyle>
    <a:defPPr>
      <a:defRPr lang="de-DE"/>
    </a:defPPr>
    <a:lvl1pPr algn="ctr" rtl="0" fontAlgn="base">
      <a:lnSpc>
        <a:spcPct val="110000"/>
      </a:lnSpc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ctr" rtl="0" fontAlgn="base">
      <a:lnSpc>
        <a:spcPct val="110000"/>
      </a:lnSpc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ctr" rtl="0" fontAlgn="base">
      <a:lnSpc>
        <a:spcPct val="110000"/>
      </a:lnSpc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ctr" rtl="0" fontAlgn="base">
      <a:lnSpc>
        <a:spcPct val="110000"/>
      </a:lnSpc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ctr" rtl="0" fontAlgn="base">
      <a:lnSpc>
        <a:spcPct val="110000"/>
      </a:lnSpc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296" userDrawn="1">
          <p15:clr>
            <a:srgbClr val="A4A3A4"/>
          </p15:clr>
        </p15:guide>
        <p15:guide id="2" orient="horz" pos="3974" userDrawn="1">
          <p15:clr>
            <a:srgbClr val="A4A3A4"/>
          </p15:clr>
        </p15:guide>
        <p15:guide id="3" pos="172" userDrawn="1">
          <p15:clr>
            <a:srgbClr val="A4A3A4"/>
          </p15:clr>
        </p15:guide>
        <p15:guide id="4" pos="60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bias Mikloweit (Extern)" initials="TM(" lastIdx="1" clrIdx="0">
    <p:extLst>
      <p:ext uri="{19B8F6BF-5375-455C-9EA6-DF929625EA0E}">
        <p15:presenceInfo xmlns:p15="http://schemas.microsoft.com/office/powerpoint/2012/main" userId="S-1-5-21-2831718744-4150186928-1619289098-10810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CDD1"/>
    <a:srgbClr val="9DACB2"/>
    <a:srgbClr val="7F7F7F"/>
    <a:srgbClr val="D26400"/>
    <a:srgbClr val="B40000"/>
    <a:srgbClr val="8C2350"/>
    <a:srgbClr val="E2E6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D537B8-11E4-4327-94C4-B8AEB7257DA3}" v="2" dt="2025-11-05T16:19:56.490"/>
  </p1510:revLst>
</p1510:revInfo>
</file>

<file path=ppt/tableStyles.xml><?xml version="1.0" encoding="utf-8"?>
<a:tblStyleLst xmlns:a="http://schemas.openxmlformats.org/drawingml/2006/main" def="{00A15C55-8517-42AA-B614-E9B94910E393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083E6E3-FA7D-4D7B-A595-EF9225AFEA82}" styleName="Helle Formatvorlage 1 - Akz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85" autoAdjust="0"/>
    <p:restoredTop sz="93716" autoAdjust="0"/>
  </p:normalViewPr>
  <p:slideViewPr>
    <p:cSldViewPr snapToGrid="0" showGuides="1">
      <p:cViewPr varScale="1">
        <p:scale>
          <a:sx n="74" d="100"/>
          <a:sy n="74" d="100"/>
        </p:scale>
        <p:origin x="1128" y="56"/>
      </p:cViewPr>
      <p:guideLst>
        <p:guide orient="horz" pos="2296"/>
        <p:guide orient="horz" pos="3974"/>
        <p:guide pos="172"/>
        <p:guide pos="6068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124" d="100"/>
          <a:sy n="124" d="100"/>
        </p:scale>
        <p:origin x="-4872" y="-96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rank-Ulrich Seifert" userId="97c02d3d-d2e2-41b6-bb05-d49ee8f5f41b" providerId="ADAL" clId="{0CD537B8-11E4-4327-94C4-B8AEB7257DA3}"/>
    <pc:docChg chg="modSld">
      <pc:chgData name="Frank-Ulrich Seifert" userId="97c02d3d-d2e2-41b6-bb05-d49ee8f5f41b" providerId="ADAL" clId="{0CD537B8-11E4-4327-94C4-B8AEB7257DA3}" dt="2025-11-05T16:19:56.490" v="1" actId="1036"/>
      <pc:docMkLst>
        <pc:docMk/>
      </pc:docMkLst>
      <pc:sldChg chg="modSp">
        <pc:chgData name="Frank-Ulrich Seifert" userId="97c02d3d-d2e2-41b6-bb05-d49ee8f5f41b" providerId="ADAL" clId="{0CD537B8-11E4-4327-94C4-B8AEB7257DA3}" dt="2025-11-05T16:19:56.490" v="1" actId="1036"/>
        <pc:sldMkLst>
          <pc:docMk/>
          <pc:sldMk cId="1518697598" sldId="421"/>
        </pc:sldMkLst>
        <pc:spChg chg="mod">
          <ac:chgData name="Frank-Ulrich Seifert" userId="97c02d3d-d2e2-41b6-bb05-d49ee8f5f41b" providerId="ADAL" clId="{0CD537B8-11E4-4327-94C4-B8AEB7257DA3}" dt="2025-11-05T16:19:56.490" v="1" actId="1036"/>
          <ac:spMkLst>
            <pc:docMk/>
            <pc:sldMk cId="1518697598" sldId="421"/>
            <ac:spMk id="8195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69448" cy="507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000"/>
            </a:lvl1pPr>
          </a:lstStyle>
          <a:p>
            <a:endParaRPr lang="de-DE" alt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5052" y="1"/>
            <a:ext cx="2969448" cy="507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000"/>
            </a:lvl1pPr>
          </a:lstStyle>
          <a:p>
            <a:endParaRPr lang="de-DE" altLang="de-DE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98662"/>
            <a:ext cx="2969448" cy="50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000"/>
            </a:lvl1pPr>
          </a:lstStyle>
          <a:p>
            <a:r>
              <a:rPr lang="de-DE" altLang="de-DE"/>
              <a:t>akom-92920, makom-91680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5052" y="9398662"/>
            <a:ext cx="2967876" cy="50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000"/>
            </a:lvl1pPr>
          </a:lstStyle>
          <a:p>
            <a:fld id="{D6AF175E-AF4E-417F-9980-D3EEF4030B9D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255913456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69448" cy="507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000"/>
            </a:lvl1pPr>
          </a:lstStyle>
          <a:p>
            <a:endParaRPr lang="de-DE" altLang="de-D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5052" y="1"/>
            <a:ext cx="2969448" cy="507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000"/>
            </a:lvl1pPr>
          </a:lstStyle>
          <a:p>
            <a:endParaRPr lang="de-DE" altLang="de-DE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46125" y="728663"/>
            <a:ext cx="5302250" cy="36718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1991" y="4719108"/>
            <a:ext cx="4850518" cy="436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Textmasterformate durch Klicken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  <a:p>
            <a:pPr lvl="3"/>
            <a:r>
              <a:rPr lang="de-DE" altLang="de-DE" dirty="0"/>
              <a:t>Vierte Ebene</a:t>
            </a:r>
          </a:p>
          <a:p>
            <a:pPr lvl="4"/>
            <a:r>
              <a:rPr lang="de-DE" altLang="de-DE" dirty="0"/>
              <a:t>Fünfte Ebene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98662"/>
            <a:ext cx="2969448" cy="50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000"/>
            </a:lvl1pPr>
          </a:lstStyle>
          <a:p>
            <a:r>
              <a:rPr lang="de-DE" altLang="de-DE"/>
              <a:t>akom-92920, makom-91680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5052" y="9398662"/>
            <a:ext cx="2969448" cy="50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000"/>
            </a:lvl1pPr>
          </a:lstStyle>
          <a:p>
            <a:fld id="{314C52C9-2A93-411D-9726-F06F86CA61D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69799960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2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179388" indent="-177800" algn="l" rtl="0" fontAlgn="base">
      <a:spcBef>
        <a:spcPct val="20000"/>
      </a:spcBef>
      <a:spcAft>
        <a:spcPct val="0"/>
      </a:spcAft>
      <a:buSzPct val="80000"/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358775" indent="-177800" algn="l" rtl="0" fontAlgn="base">
      <a:spcBef>
        <a:spcPct val="20000"/>
      </a:spcBef>
      <a:spcAft>
        <a:spcPct val="0"/>
      </a:spcAft>
      <a:buSzPct val="80000"/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538163" indent="-177800" algn="l" rtl="0" fontAlgn="base">
      <a:spcBef>
        <a:spcPct val="20000"/>
      </a:spcBef>
      <a:spcAft>
        <a:spcPct val="0"/>
      </a:spcAft>
      <a:buSzPct val="80000"/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717550" indent="-177800" algn="l" rtl="0" fontAlgn="base">
      <a:spcBef>
        <a:spcPct val="20000"/>
      </a:spcBef>
      <a:spcAft>
        <a:spcPct val="0"/>
      </a:spcAft>
      <a:buSzPct val="80000"/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560393" y="2397600"/>
            <a:ext cx="9072562" cy="1044000"/>
          </a:xfrm>
        </p:spPr>
        <p:txBody>
          <a:bodyPr bIns="0"/>
          <a:lstStyle>
            <a:lvl1pPr>
              <a:defRPr baseline="0"/>
            </a:lvl1pPr>
          </a:lstStyle>
          <a:p>
            <a:pPr lvl="0"/>
            <a:r>
              <a:rPr lang="de-DE" altLang="de-DE" noProof="0" dirty="0"/>
              <a:t>NEPSI Sparte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560393" y="3500442"/>
            <a:ext cx="9072562" cy="1081087"/>
          </a:xfrm>
        </p:spPr>
        <p:txBody>
          <a:bodyPr/>
          <a:lstStyle>
            <a:lvl1pPr>
              <a:lnSpc>
                <a:spcPct val="110000"/>
              </a:lnSpc>
              <a:spcBef>
                <a:spcPct val="0"/>
              </a:spcBef>
              <a:defRPr sz="2000" baseline="0"/>
            </a:lvl1pPr>
          </a:lstStyle>
          <a:p>
            <a:pPr lvl="0"/>
            <a:r>
              <a:rPr lang="de-DE" altLang="de-DE" noProof="0" dirty="0"/>
              <a:t>Einführungsveranstaltung</a:t>
            </a:r>
            <a:br>
              <a:rPr lang="de-DE" altLang="de-DE" noProof="0" dirty="0"/>
            </a:br>
            <a:r>
              <a:rPr lang="de-DE" altLang="de-DE" noProof="0" dirty="0"/>
              <a:t>Ort, Datum</a:t>
            </a:r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28.01.2019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560393" y="2314972"/>
            <a:ext cx="9072562" cy="756000"/>
          </a:xfrm>
        </p:spPr>
        <p:txBody>
          <a:bodyPr bIns="0"/>
          <a:lstStyle>
            <a:lvl1pPr>
              <a:defRPr sz="3600" baseline="0"/>
            </a:lvl1pPr>
          </a:lstStyle>
          <a:p>
            <a:pPr lvl="0"/>
            <a:r>
              <a:rPr lang="de-DE" altLang="de-DE" noProof="0" dirty="0"/>
              <a:t>NEPSI Sparte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560393" y="3140969"/>
            <a:ext cx="9072562" cy="1081087"/>
          </a:xfrm>
        </p:spPr>
        <p:txBody>
          <a:bodyPr/>
          <a:lstStyle>
            <a:lvl1pPr>
              <a:lnSpc>
                <a:spcPct val="110000"/>
              </a:lnSpc>
              <a:spcBef>
                <a:spcPct val="0"/>
              </a:spcBef>
              <a:defRPr sz="2400"/>
            </a:lvl1pPr>
          </a:lstStyle>
          <a:p>
            <a:pPr lvl="0"/>
            <a:r>
              <a:rPr lang="de-DE" altLang="de-DE" noProof="0" dirty="0"/>
              <a:t>Einführungsveranstaltung</a:t>
            </a:r>
          </a:p>
          <a:p>
            <a:pPr lvl="0"/>
            <a:r>
              <a:rPr lang="de-DE" altLang="de-DE" noProof="0" dirty="0"/>
              <a:t>Ort, Datum</a:t>
            </a:r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29844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7"/>
          <p:cNvSpPr>
            <a:spLocks noGrp="1"/>
          </p:cNvSpPr>
          <p:nvPr>
            <p:ph type="pic" sz="quarter" idx="12"/>
          </p:nvPr>
        </p:nvSpPr>
        <p:spPr>
          <a:xfrm>
            <a:off x="560388" y="1196978"/>
            <a:ext cx="4248150" cy="4752975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5384804" y="2349500"/>
            <a:ext cx="4248150" cy="1943596"/>
          </a:xfrm>
        </p:spPr>
        <p:txBody>
          <a:bodyPr bIns="0"/>
          <a:lstStyle>
            <a:lvl1pPr>
              <a:defRPr/>
            </a:lvl1pPr>
          </a:lstStyle>
          <a:p>
            <a:pPr lvl="0"/>
            <a:r>
              <a:rPr lang="de-DE" altLang="de-DE" noProof="0" dirty="0"/>
              <a:t>NEPSI</a:t>
            </a:r>
            <a:br>
              <a:rPr lang="de-DE" altLang="de-DE" noProof="0" dirty="0"/>
            </a:br>
            <a:r>
              <a:rPr lang="de-DE" altLang="de-DE" noProof="0" dirty="0"/>
              <a:t>Sparte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5384804" y="4345650"/>
            <a:ext cx="4248150" cy="1604300"/>
          </a:xfrm>
        </p:spPr>
        <p:txBody>
          <a:bodyPr/>
          <a:lstStyle>
            <a:lvl1pPr>
              <a:lnSpc>
                <a:spcPct val="110000"/>
              </a:lnSpc>
              <a:spcBef>
                <a:spcPct val="0"/>
              </a:spcBef>
              <a:defRPr sz="2000"/>
            </a:lvl1pPr>
          </a:lstStyle>
          <a:p>
            <a:pPr lvl="0"/>
            <a:r>
              <a:rPr lang="de-DE" altLang="de-DE" noProof="0" dirty="0"/>
              <a:t>Einführungsveranstaltung</a:t>
            </a:r>
          </a:p>
          <a:p>
            <a:pPr lvl="0"/>
            <a:r>
              <a:rPr lang="de-DE" altLang="de-DE" noProof="0" dirty="0"/>
              <a:t>Ort</a:t>
            </a:r>
            <a:r>
              <a:rPr lang="de-DE" altLang="de-DE" noProof="0"/>
              <a:t>, Datum</a:t>
            </a:r>
            <a:endParaRPr lang="de-DE" altLang="de-DE" noProof="0" dirty="0"/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 err="1"/>
              <a:t>Wohnflöchenermittlung</a:t>
            </a:r>
            <a:endParaRPr lang="de-DE" altLang="de-DE" dirty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20727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342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Unter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0393" y="1098000"/>
            <a:ext cx="9072562" cy="5040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60393" y="2084400"/>
            <a:ext cx="9072562" cy="38655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2" hasCustomPrompt="1"/>
          </p:nvPr>
        </p:nvSpPr>
        <p:spPr>
          <a:xfrm>
            <a:off x="560393" y="1531127"/>
            <a:ext cx="9072562" cy="415149"/>
          </a:xfrm>
        </p:spPr>
        <p:txBody>
          <a:bodyPr/>
          <a:lstStyle>
            <a:lvl1pPr>
              <a:defRPr sz="2000"/>
            </a:lvl1pPr>
          </a:lstStyle>
          <a:p>
            <a:pPr lvl="0"/>
            <a:r>
              <a:rPr lang="de-DE" dirty="0"/>
              <a:t>Zwischenüberschrift</a:t>
            </a:r>
          </a:p>
        </p:txBody>
      </p:sp>
    </p:spTree>
    <p:extLst>
      <p:ext uri="{BB962C8B-B14F-4D97-AF65-F5344CB8AC3E}">
        <p14:creationId xmlns:p14="http://schemas.microsoft.com/office/powerpoint/2010/main" val="1324821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60392" y="1773238"/>
            <a:ext cx="4464051" cy="4176712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  <p:sp>
        <p:nvSpPr>
          <p:cNvPr id="8" name="Bildplatzhalter 7"/>
          <p:cNvSpPr>
            <a:spLocks noGrp="1"/>
          </p:cNvSpPr>
          <p:nvPr>
            <p:ph type="pic" sz="quarter" idx="12"/>
          </p:nvPr>
        </p:nvSpPr>
        <p:spPr>
          <a:xfrm>
            <a:off x="5384804" y="1844674"/>
            <a:ext cx="4248150" cy="4105275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403480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zeiliger Titel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0393" y="1098000"/>
            <a:ext cx="9072562" cy="6120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  <p:sp>
        <p:nvSpPr>
          <p:cNvPr id="8" name="Bildplatzhalter 7"/>
          <p:cNvSpPr>
            <a:spLocks noGrp="1"/>
          </p:cNvSpPr>
          <p:nvPr>
            <p:ph type="pic" sz="quarter" idx="12"/>
          </p:nvPr>
        </p:nvSpPr>
        <p:spPr>
          <a:xfrm>
            <a:off x="560393" y="1844674"/>
            <a:ext cx="9072562" cy="4105275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505608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zeiliger Titel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0393" y="1098000"/>
            <a:ext cx="9072562" cy="11160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  <p:sp>
        <p:nvSpPr>
          <p:cNvPr id="8" name="Bildplatzhalter 7"/>
          <p:cNvSpPr>
            <a:spLocks noGrp="1"/>
          </p:cNvSpPr>
          <p:nvPr>
            <p:ph type="pic" sz="quarter" idx="12"/>
          </p:nvPr>
        </p:nvSpPr>
        <p:spPr>
          <a:xfrm>
            <a:off x="560393" y="2276475"/>
            <a:ext cx="9072562" cy="3673474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390432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  <p:sp>
        <p:nvSpPr>
          <p:cNvPr id="8" name="Bildplatzhalter 7"/>
          <p:cNvSpPr>
            <a:spLocks noGrp="1"/>
          </p:cNvSpPr>
          <p:nvPr>
            <p:ph type="pic" sz="quarter" idx="12"/>
          </p:nvPr>
        </p:nvSpPr>
        <p:spPr>
          <a:xfrm>
            <a:off x="560393" y="1196975"/>
            <a:ext cx="9072562" cy="4752974"/>
          </a:xfrm>
          <a:solidFill>
            <a:schemeClr val="bg2"/>
          </a:solid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3350828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3783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98897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Inhaltsverzeichn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44724" indent="-244724">
              <a:spcBef>
                <a:spcPts val="2215"/>
              </a:spcBef>
              <a:buFont typeface="+mj-lt"/>
              <a:buAutoNum type="arabicPeriod"/>
              <a:defRPr sz="2000"/>
            </a:lvl1pPr>
            <a:lvl2pPr marL="410312" indent="-164125">
              <a:defRPr sz="2000"/>
            </a:lvl2pPr>
            <a:lvl3pPr marL="583231" indent="-164125">
              <a:defRPr sz="2000"/>
            </a:lvl3pPr>
            <a:lvl4pPr marL="741495" indent="-164125">
              <a:defRPr sz="2000"/>
            </a:lvl4pPr>
            <a:lvl5pPr marL="914412" indent="-164125">
              <a:defRPr sz="2000"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58296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grafische Eleme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altLang="de-DE" dirty="0"/>
              <a:t>Wohnflächenermittlung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  <p:sp>
        <p:nvSpPr>
          <p:cNvPr id="8" name="Inhaltsplatzhalter 2"/>
          <p:cNvSpPr>
            <a:spLocks noGrp="1"/>
          </p:cNvSpPr>
          <p:nvPr>
            <p:ph idx="1"/>
          </p:nvPr>
        </p:nvSpPr>
        <p:spPr>
          <a:xfrm>
            <a:off x="560393" y="1773238"/>
            <a:ext cx="9072562" cy="4176712"/>
          </a:xfrm>
        </p:spPr>
        <p:txBody>
          <a:bodyPr/>
          <a:lstStyle>
            <a:lvl1pPr marL="201168" indent="-201168">
              <a:spcBef>
                <a:spcPts val="1800"/>
              </a:spcBef>
              <a:buFont typeface="Wingdings" panose="05000000000000000000" pitchFamily="2" charset="2"/>
              <a:buChar char="§"/>
              <a:defRPr/>
            </a:lvl1pPr>
            <a:lvl2pPr marL="333297" indent="-133321">
              <a:defRPr/>
            </a:lvl2pPr>
            <a:lvl3pPr marL="473759" indent="-133321">
              <a:defRPr/>
            </a:lvl3pPr>
            <a:lvl4pPr marL="602316" indent="-133321">
              <a:defRPr/>
            </a:lvl4pPr>
            <a:lvl5pPr marL="742777" indent="-133321"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19808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zwei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altLang="de-DE" dirty="0"/>
              <a:t>Wohnflächenermittlung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de-DE"/>
              <a:t>TT.MM.2018</a:t>
            </a:r>
            <a:endParaRPr lang="de-DE" dirty="0"/>
          </a:p>
        </p:txBody>
      </p:sp>
      <p:sp>
        <p:nvSpPr>
          <p:cNvPr id="8" name="Inhaltsplatzhalter 2"/>
          <p:cNvSpPr>
            <a:spLocks noGrp="1"/>
          </p:cNvSpPr>
          <p:nvPr>
            <p:ph idx="1"/>
          </p:nvPr>
        </p:nvSpPr>
        <p:spPr>
          <a:xfrm>
            <a:off x="560387" y="1773238"/>
            <a:ext cx="4407000" cy="4176712"/>
          </a:xfrm>
        </p:spPr>
        <p:txBody>
          <a:bodyPr/>
          <a:lstStyle>
            <a:lvl1pPr marL="201168" indent="-201168">
              <a:spcBef>
                <a:spcPts val="1800"/>
              </a:spcBef>
              <a:buFont typeface="Wingdings" panose="05000000000000000000" pitchFamily="2" charset="2"/>
              <a:buChar char="§"/>
              <a:defRPr/>
            </a:lvl1pPr>
            <a:lvl2pPr marL="333297" indent="-133321">
              <a:defRPr/>
            </a:lvl2pPr>
            <a:lvl3pPr marL="473759" indent="-133321">
              <a:defRPr/>
            </a:lvl3pPr>
            <a:lvl4pPr marL="602316" indent="-133321">
              <a:defRPr/>
            </a:lvl4pPr>
            <a:lvl5pPr marL="742777" indent="-133321"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Inhaltsplatzhalter 2"/>
          <p:cNvSpPr>
            <a:spLocks noGrp="1"/>
          </p:cNvSpPr>
          <p:nvPr>
            <p:ph idx="12"/>
          </p:nvPr>
        </p:nvSpPr>
        <p:spPr>
          <a:xfrm>
            <a:off x="5226520" y="1773238"/>
            <a:ext cx="4407000" cy="4176712"/>
          </a:xfrm>
        </p:spPr>
        <p:txBody>
          <a:bodyPr/>
          <a:lstStyle>
            <a:lvl1pPr marL="201168" indent="-201168">
              <a:spcBef>
                <a:spcPts val="1800"/>
              </a:spcBef>
              <a:buFont typeface="Wingdings" panose="05000000000000000000" pitchFamily="2" charset="2"/>
              <a:buChar char="§"/>
              <a:defRPr/>
            </a:lvl1pPr>
            <a:lvl2pPr marL="333297" indent="-133321">
              <a:defRPr/>
            </a:lvl2pPr>
            <a:lvl3pPr marL="473759" indent="-133321">
              <a:defRPr/>
            </a:lvl3pPr>
            <a:lvl4pPr marL="602316" indent="-133321">
              <a:defRPr/>
            </a:lvl4pPr>
            <a:lvl5pPr marL="742777" indent="-133321"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26708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560393" y="1773238"/>
            <a:ext cx="9072562" cy="417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Textmasterformate durch Klicken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  <a:p>
            <a:pPr lvl="3"/>
            <a:r>
              <a:rPr lang="de-DE" altLang="de-DE" dirty="0"/>
              <a:t>Vierte Ebene</a:t>
            </a:r>
          </a:p>
          <a:p>
            <a:pPr lvl="4"/>
            <a:r>
              <a:rPr lang="de-DE" altLang="de-DE" dirty="0"/>
              <a:t>Fünfte Ebene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2720979" y="6339841"/>
            <a:ext cx="4464051" cy="487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b="1"/>
            </a:lvl1pPr>
          </a:lstStyle>
          <a:p>
            <a:r>
              <a:rPr lang="de-DE" altLang="de-DE" dirty="0"/>
              <a:t>Wohnflächenermittlung</a:t>
            </a:r>
          </a:p>
        </p:txBody>
      </p:sp>
      <p:sp>
        <p:nvSpPr>
          <p:cNvPr id="1034" name="Line 10"/>
          <p:cNvSpPr>
            <a:spLocks noChangeShapeType="1"/>
          </p:cNvSpPr>
          <p:nvPr/>
        </p:nvSpPr>
        <p:spPr bwMode="gray">
          <a:xfrm>
            <a:off x="273050" y="6308725"/>
            <a:ext cx="9359900" cy="0"/>
          </a:xfrm>
          <a:prstGeom prst="line">
            <a:avLst/>
          </a:prstGeom>
          <a:noFill/>
          <a:ln w="12700">
            <a:solidFill>
              <a:srgbClr val="7F7F7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sz="1477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gray">
          <a:xfrm>
            <a:off x="273050" y="6308735"/>
            <a:ext cx="2303464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/>
          <a:lstStyle/>
          <a:p>
            <a:pPr algn="l">
              <a:lnSpc>
                <a:spcPct val="100000"/>
              </a:lnSpc>
            </a:pPr>
            <a:endParaRPr lang="de-DE" altLang="de-DE" sz="1015" dirty="0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560393" y="1098000"/>
            <a:ext cx="9072562" cy="6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Titelmasterformat durch Klicken bearbeiten</a:t>
            </a:r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gray">
          <a:xfrm>
            <a:off x="273050" y="908050"/>
            <a:ext cx="9359900" cy="0"/>
          </a:xfrm>
          <a:prstGeom prst="line">
            <a:avLst/>
          </a:prstGeom>
          <a:noFill/>
          <a:ln w="12700">
            <a:solidFill>
              <a:srgbClr val="7F7F7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sz="1477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>
          <a:xfrm>
            <a:off x="8553525" y="6381648"/>
            <a:ext cx="1080000" cy="216000"/>
          </a:xfrm>
          <a:prstGeom prst="rect">
            <a:avLst/>
          </a:prstGeom>
        </p:spPr>
        <p:txBody>
          <a:bodyPr vert="horz" wrap="none" lIns="0" tIns="0" rIns="0" bIns="0" rtlCol="0" anchor="b" anchorCtr="0">
            <a:noAutofit/>
          </a:bodyPr>
          <a:lstStyle>
            <a:lvl1pPr algn="r">
              <a:defRPr sz="1015">
                <a:solidFill>
                  <a:schemeClr val="tx1"/>
                </a:solidFill>
              </a:defRPr>
            </a:lvl1pPr>
          </a:lstStyle>
          <a:p>
            <a:r>
              <a:rPr lang="de-DE"/>
              <a:t>TT.MM.2018</a:t>
            </a:r>
            <a:endParaRPr lang="de-DE" dirty="0"/>
          </a:p>
        </p:txBody>
      </p:sp>
      <p:sp>
        <p:nvSpPr>
          <p:cNvPr id="3" name="Textfeld 2"/>
          <p:cNvSpPr txBox="1"/>
          <p:nvPr userDrawn="1"/>
        </p:nvSpPr>
        <p:spPr>
          <a:xfrm>
            <a:off x="8553525" y="6585769"/>
            <a:ext cx="1080000" cy="2160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 algn="r"/>
            <a:r>
              <a:rPr lang="de-DE" sz="1015" dirty="0">
                <a:solidFill>
                  <a:schemeClr val="tx1"/>
                </a:solidFill>
              </a:rPr>
              <a:t>Folie </a:t>
            </a:r>
            <a:fld id="{035B30B0-F642-4312-9B87-2CEB8FBF0B5E}" type="slidenum">
              <a:rPr lang="de-DE" sz="1015" smtClean="0">
                <a:solidFill>
                  <a:schemeClr val="tx1"/>
                </a:solidFill>
              </a:rPr>
              <a:pPr algn="r"/>
              <a:t>‹Nr.›</a:t>
            </a:fld>
            <a:endParaRPr lang="de-DE" sz="1015" dirty="0">
              <a:solidFill>
                <a:schemeClr val="tx1"/>
              </a:solidFill>
            </a:endParaRPr>
          </a:p>
        </p:txBody>
      </p:sp>
      <p:pic>
        <p:nvPicPr>
          <p:cNvPr id="11" name="Bild 4"/>
          <p:cNvPicPr preferRelativeResize="0"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378" y="180505"/>
            <a:ext cx="3001143" cy="54857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63" r:id="rId3"/>
    <p:sldLayoutId id="2147483650" r:id="rId4"/>
    <p:sldLayoutId id="2147483660" r:id="rId5"/>
    <p:sldLayoutId id="2147483657" r:id="rId6"/>
    <p:sldLayoutId id="2147483658" r:id="rId7"/>
    <p:sldLayoutId id="2147483659" r:id="rId8"/>
    <p:sldLayoutId id="2147483662" r:id="rId9"/>
    <p:sldLayoutId id="2147483654" r:id="rId10"/>
    <p:sldLayoutId id="2147483655" r:id="rId11"/>
    <p:sldLayoutId id="2147483661" r:id="rId12"/>
    <p:sldLayoutId id="2147483665" r:id="rId13"/>
    <p:sldLayoutId id="2147483666" r:id="rId14"/>
  </p:sldLayoutIdLst>
  <p:hf sldNum="0" hd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2585" b="1">
          <a:solidFill>
            <a:schemeClr val="accent1"/>
          </a:solidFill>
          <a:latin typeface="Arial" pitchFamily="34" charset="0"/>
          <a:cs typeface="Arial" pitchFamily="34" charset="0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2585" b="1">
          <a:solidFill>
            <a:schemeClr val="accent1"/>
          </a:solidFill>
          <a:latin typeface="Arial" pitchFamily="34" charset="0"/>
          <a:cs typeface="Arial" pitchFamily="34" charset="0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2585" b="1">
          <a:solidFill>
            <a:schemeClr val="accent1"/>
          </a:solidFill>
          <a:latin typeface="Arial" pitchFamily="34" charset="0"/>
          <a:cs typeface="Arial" pitchFamily="34" charset="0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2585" b="1">
          <a:solidFill>
            <a:schemeClr val="accent1"/>
          </a:solidFill>
          <a:latin typeface="Arial" pitchFamily="34" charset="0"/>
          <a:cs typeface="Arial" pitchFamily="34" charset="0"/>
        </a:defRPr>
      </a:lvl5pPr>
      <a:lvl6pPr marL="422037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2585" b="1">
          <a:solidFill>
            <a:schemeClr val="accent1"/>
          </a:solidFill>
          <a:latin typeface="Arial" pitchFamily="34" charset="0"/>
          <a:cs typeface="Arial" pitchFamily="34" charset="0"/>
        </a:defRPr>
      </a:lvl6pPr>
      <a:lvl7pPr marL="844073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2585" b="1">
          <a:solidFill>
            <a:schemeClr val="accent1"/>
          </a:solidFill>
          <a:latin typeface="Arial" pitchFamily="34" charset="0"/>
          <a:cs typeface="Arial" pitchFamily="34" charset="0"/>
        </a:defRPr>
      </a:lvl7pPr>
      <a:lvl8pPr marL="1266110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2585" b="1">
          <a:solidFill>
            <a:schemeClr val="accent1"/>
          </a:solidFill>
          <a:latin typeface="Arial" pitchFamily="34" charset="0"/>
          <a:cs typeface="Arial" pitchFamily="34" charset="0"/>
        </a:defRPr>
      </a:lvl8pPr>
      <a:lvl9pPr marL="1688145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2585" b="1">
          <a:solidFill>
            <a:schemeClr val="accent1"/>
          </a:solidFill>
          <a:latin typeface="Arial" pitchFamily="34" charset="0"/>
          <a:cs typeface="Arial" pitchFamily="34" charset="0"/>
        </a:defRPr>
      </a:lvl9pPr>
    </p:titleStyle>
    <p:bodyStyle>
      <a:lvl1pPr algn="l" rtl="0" eaLnBrk="1" fontAlgn="base" hangingPunct="1">
        <a:spcBef>
          <a:spcPct val="20000"/>
        </a:spcBef>
        <a:spcAft>
          <a:spcPct val="0"/>
        </a:spcAft>
        <a:defRPr sz="1846">
          <a:solidFill>
            <a:schemeClr val="tx1"/>
          </a:solidFill>
          <a:latin typeface="+mn-lt"/>
          <a:ea typeface="+mn-ea"/>
          <a:cs typeface="+mn-cs"/>
        </a:defRPr>
      </a:lvl1pPr>
      <a:lvl2pPr marL="165591" indent="-164125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1846">
          <a:solidFill>
            <a:schemeClr val="tx1"/>
          </a:solidFill>
          <a:latin typeface="+mn-lt"/>
          <a:cs typeface="+mn-cs"/>
        </a:defRPr>
      </a:lvl2pPr>
      <a:lvl3pPr marL="331182" indent="-164125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3pPr>
      <a:lvl4pPr marL="496772" indent="-164125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1477">
          <a:solidFill>
            <a:schemeClr val="tx1"/>
          </a:solidFill>
          <a:latin typeface="+mn-lt"/>
          <a:cs typeface="+mn-cs"/>
        </a:defRPr>
      </a:lvl4pPr>
      <a:lvl5pPr marL="662362" indent="-164125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1477">
          <a:solidFill>
            <a:schemeClr val="tx1"/>
          </a:solidFill>
          <a:latin typeface="+mn-lt"/>
          <a:cs typeface="+mn-cs"/>
        </a:defRPr>
      </a:lvl5pPr>
      <a:lvl6pPr marL="1084400" indent="-164125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1477">
          <a:solidFill>
            <a:schemeClr val="tx1"/>
          </a:solidFill>
          <a:latin typeface="+mn-lt"/>
          <a:cs typeface="+mn-cs"/>
        </a:defRPr>
      </a:lvl6pPr>
      <a:lvl7pPr marL="1506436" indent="-164125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1477">
          <a:solidFill>
            <a:schemeClr val="tx1"/>
          </a:solidFill>
          <a:latin typeface="+mn-lt"/>
          <a:cs typeface="+mn-cs"/>
        </a:defRPr>
      </a:lvl7pPr>
      <a:lvl8pPr marL="1928472" indent="-164125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1477">
          <a:solidFill>
            <a:schemeClr val="tx1"/>
          </a:solidFill>
          <a:latin typeface="+mn-lt"/>
          <a:cs typeface="+mn-cs"/>
        </a:defRPr>
      </a:lvl8pPr>
      <a:lvl9pPr marL="2350510" indent="-164125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1477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84407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37" algn="l" defTabSz="84407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73" algn="l" defTabSz="84407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10" algn="l" defTabSz="84407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45" algn="l" defTabSz="84407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183" algn="l" defTabSz="84407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18" algn="l" defTabSz="84407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55" algn="l" defTabSz="84407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292" algn="l" defTabSz="84407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Möglichkeiten der</a:t>
            </a:r>
            <a:br>
              <a:rPr lang="de-DE" dirty="0"/>
            </a:br>
            <a:r>
              <a:rPr lang="de-DE" dirty="0"/>
              <a:t>Wohnflächenermittlung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28.01.2019</a:t>
            </a:r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2720979" y="6339840"/>
            <a:ext cx="4464051" cy="518159"/>
          </a:xfrm>
          <a:prstGeom prst="rect">
            <a:avLst/>
          </a:prstGeom>
        </p:spPr>
        <p:txBody>
          <a:bodyPr anchor="ctr"/>
          <a:lstStyle/>
          <a:p>
            <a:r>
              <a:rPr lang="de-DE" altLang="de-DE" sz="1400" b="1" dirty="0"/>
              <a:t>Wohnflächenermittlung</a:t>
            </a:r>
          </a:p>
        </p:txBody>
      </p:sp>
    </p:spTree>
    <p:extLst>
      <p:ext uri="{BB962C8B-B14F-4D97-AF65-F5344CB8AC3E}">
        <p14:creationId xmlns:p14="http://schemas.microsoft.com/office/powerpoint/2010/main" val="2224381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dirty="0"/>
              <a:t>Ermittlung durch Übernahme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de-DE" altLang="de-DE" u="sng" dirty="0"/>
              <a:t>Die erste und beste Option ist die Übernahme der Wohnfläche aus: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dem Mietvertrag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dem Kaufvertrag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den Bauunterlagen</a:t>
            </a:r>
          </a:p>
          <a:p>
            <a:pPr eaLnBrk="1" hangingPunct="1"/>
            <a:endParaRPr lang="de-DE" altLang="de-DE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de-DE" altLang="de-DE" dirty="0"/>
              <a:t>(wenn diese Unterlagen dem aktuellen Bauzustand entsprechen)</a:t>
            </a:r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2720979" y="6339840"/>
            <a:ext cx="4464051" cy="518159"/>
          </a:xfrm>
          <a:prstGeom prst="rect">
            <a:avLst/>
          </a:prstGeom>
        </p:spPr>
        <p:txBody>
          <a:bodyPr anchor="ctr"/>
          <a:lstStyle/>
          <a:p>
            <a:r>
              <a:rPr lang="de-DE" altLang="de-DE" sz="1400" b="1" dirty="0"/>
              <a:t>Wohnflächenermittlung</a:t>
            </a:r>
          </a:p>
        </p:txBody>
      </p:sp>
    </p:spTree>
    <p:extLst>
      <p:ext uri="{BB962C8B-B14F-4D97-AF65-F5344CB8AC3E}">
        <p14:creationId xmlns:p14="http://schemas.microsoft.com/office/powerpoint/2010/main" val="1157601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dirty="0"/>
              <a:t>Ermittlung nach Wohnflächenverordnung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de-DE" altLang="de-DE" b="1" u="sng" dirty="0"/>
              <a:t>Voll</a:t>
            </a:r>
            <a:r>
              <a:rPr lang="de-DE" altLang="de-DE" u="sng" dirty="0"/>
              <a:t> zu berücksichtigen ist die Grundfläche aller Räume: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die ausschließlich zur Wohnung gehören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dazu gehören auch Küchen, Bäder, WCs, Flure, Arbeitszimmer sowie Speisekammern, beheizbare Wintergärten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Der Raumanteil bei Dachschrägen und einer lichten Raumhöhe von </a:t>
            </a:r>
            <a:br>
              <a:rPr lang="de-DE" altLang="de-DE" dirty="0"/>
            </a:br>
            <a:r>
              <a:rPr lang="de-DE" altLang="de-DE" dirty="0"/>
              <a:t>mind. 2 Meter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Die Fläche von fest eingebauten Gegenständen wie Öfen, Klimageräte, Herden, Bade- und Duschwannen, Einbaumöbeln und versetzbaren Raumteilern etc.</a:t>
            </a:r>
          </a:p>
          <a:p>
            <a:pPr eaLnBrk="1" hangingPunct="1"/>
            <a:endParaRPr lang="de-DE" altLang="de-DE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de-DE" altLang="de-DE" dirty="0"/>
          </a:p>
          <a:p>
            <a:pPr eaLnBrk="1" hangingPunct="1"/>
            <a:endParaRPr lang="de-DE" altLang="de-DE" dirty="0"/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2720979" y="6339840"/>
            <a:ext cx="4464051" cy="518159"/>
          </a:xfrm>
          <a:prstGeom prst="rect">
            <a:avLst/>
          </a:prstGeom>
        </p:spPr>
        <p:txBody>
          <a:bodyPr anchor="ctr"/>
          <a:lstStyle/>
          <a:p>
            <a:r>
              <a:rPr lang="de-DE" altLang="de-DE" sz="1400" b="1" dirty="0"/>
              <a:t>Wohnflächenermittlung</a:t>
            </a:r>
          </a:p>
        </p:txBody>
      </p:sp>
    </p:spTree>
    <p:extLst>
      <p:ext uri="{BB962C8B-B14F-4D97-AF65-F5344CB8AC3E}">
        <p14:creationId xmlns:p14="http://schemas.microsoft.com/office/powerpoint/2010/main" val="2943637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dirty="0"/>
              <a:t>Ermittlung nach Wohnflächenverordnung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0393" y="1790490"/>
            <a:ext cx="9072562" cy="4176712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de-DE" altLang="de-DE" b="1" u="sng" dirty="0"/>
              <a:t>Zu 50% </a:t>
            </a:r>
            <a:r>
              <a:rPr lang="de-DE" altLang="de-DE" u="sng" dirty="0"/>
              <a:t>zu berücksichtigen sind: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Wintergärten (nicht beheizbar) und Schwimmbäder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Ähnliche nach allen Seiten geschlossenen Räume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Der Raumanteil bei Dachschrägen und einer lichten Raumhöhe </a:t>
            </a:r>
            <a:br>
              <a:rPr lang="de-DE" altLang="de-DE" dirty="0"/>
            </a:br>
            <a:r>
              <a:rPr lang="de-DE" altLang="de-DE" dirty="0"/>
              <a:t>von 1-2 Meter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de-DE" altLang="de-DE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de-DE" altLang="de-DE" b="1" u="sng" dirty="0"/>
              <a:t>Zu 25%</a:t>
            </a:r>
            <a:r>
              <a:rPr lang="de-DE" altLang="de-DE" u="sng" dirty="0"/>
              <a:t> zu berücksichtigen sind:</a:t>
            </a:r>
            <a:r>
              <a:rPr lang="de-DE" altLang="de-DE" dirty="0"/>
              <a:t>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Balkone, Loggien, Dachgärten und Terrassen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de-DE" altLang="de-DE" dirty="0"/>
          </a:p>
          <a:p>
            <a:pPr eaLnBrk="1" hangingPunct="1"/>
            <a:endParaRPr lang="de-DE" altLang="de-DE" dirty="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2720979" y="6339840"/>
            <a:ext cx="4464051" cy="518159"/>
          </a:xfrm>
          <a:prstGeom prst="rect">
            <a:avLst/>
          </a:prstGeom>
        </p:spPr>
        <p:txBody>
          <a:bodyPr anchor="ctr"/>
          <a:lstStyle/>
          <a:p>
            <a:r>
              <a:rPr lang="de-DE" altLang="de-DE" sz="1400" b="1" dirty="0"/>
              <a:t>Wohnflächenermittlung</a:t>
            </a:r>
          </a:p>
        </p:txBody>
      </p:sp>
    </p:spTree>
    <p:extLst>
      <p:ext uri="{BB962C8B-B14F-4D97-AF65-F5344CB8AC3E}">
        <p14:creationId xmlns:p14="http://schemas.microsoft.com/office/powerpoint/2010/main" val="1518697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dirty="0"/>
              <a:t>Ermittlung nach Wohnflächenverordnung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de-DE" altLang="de-DE" b="1" u="sng" dirty="0"/>
              <a:t>Nicht</a:t>
            </a:r>
            <a:r>
              <a:rPr lang="de-DE" altLang="de-DE" u="sng" dirty="0"/>
              <a:t> zu berücksichtigen sind: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Zubehör- und Wirtschaftsräume (wie Keller, Waschküchen, Dachböden, </a:t>
            </a:r>
            <a:br>
              <a:rPr lang="de-DE" altLang="de-DE" dirty="0"/>
            </a:br>
            <a:r>
              <a:rPr lang="de-DE" altLang="de-DE" dirty="0"/>
              <a:t>Trockenräume, Garagen), Abstell- und Vorratsräume außerhalb der Wohnung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Der Raumanteil bei Dachschrägen und einer lichten Raumhöhe von weniger als 1 Meter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Die Fläche von Schornsteinen, Vormauerungen, Bekleidungen, Pfeilern und  </a:t>
            </a:r>
            <a:br>
              <a:rPr lang="de-DE" altLang="de-DE" dirty="0"/>
            </a:br>
            <a:r>
              <a:rPr lang="de-DE" altLang="de-DE" dirty="0"/>
              <a:t>Säulen mit mehr als 1,5 Meter Höhe und mehr als 0,1 m² Fläche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Treppen mit mehr als 3 Steigerungen und deren Treppenabsätze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Türnischen, Fenster- und offene Wandnischen, die nicht bis zum Boden </a:t>
            </a:r>
            <a:br>
              <a:rPr lang="de-DE" altLang="de-DE" dirty="0"/>
            </a:br>
            <a:r>
              <a:rPr lang="de-DE" altLang="de-DE" dirty="0"/>
              <a:t>reichen oder weniger als 14 cm tief sind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de-DE" altLang="de-DE" dirty="0"/>
              <a:t>Räume, die nicht den an ihre Nutzung zu stellenden Anforderungen des </a:t>
            </a:r>
            <a:br>
              <a:rPr lang="de-DE" altLang="de-DE" dirty="0"/>
            </a:br>
            <a:r>
              <a:rPr lang="de-DE" altLang="de-DE" dirty="0"/>
              <a:t>Bauordnungsrechts der Länder genügen sowie Geschäftsräume</a:t>
            </a:r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2720979" y="6339840"/>
            <a:ext cx="4464051" cy="518159"/>
          </a:xfrm>
          <a:prstGeom prst="rect">
            <a:avLst/>
          </a:prstGeom>
        </p:spPr>
        <p:txBody>
          <a:bodyPr anchor="ctr"/>
          <a:lstStyle/>
          <a:p>
            <a:r>
              <a:rPr lang="de-DE" altLang="de-DE" sz="1400" b="1" dirty="0"/>
              <a:t>Wohnflächenermittlung</a:t>
            </a:r>
          </a:p>
        </p:txBody>
      </p:sp>
    </p:spTree>
    <p:extLst>
      <p:ext uri="{BB962C8B-B14F-4D97-AF65-F5344CB8AC3E}">
        <p14:creationId xmlns:p14="http://schemas.microsoft.com/office/powerpoint/2010/main" val="430787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dirty="0"/>
              <a:t>Ermittlung nach Wohnflächenverordnung</a:t>
            </a:r>
          </a:p>
        </p:txBody>
      </p:sp>
      <p:pic>
        <p:nvPicPr>
          <p:cNvPr id="1024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" y="1819275"/>
            <a:ext cx="7054850" cy="442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4" name="Rectangle 6"/>
          <p:cNvSpPr>
            <a:spLocks noChangeArrowheads="1"/>
          </p:cNvSpPr>
          <p:nvPr/>
        </p:nvSpPr>
        <p:spPr bwMode="auto">
          <a:xfrm>
            <a:off x="776288" y="3048000"/>
            <a:ext cx="8699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77875" indent="-298450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96975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76400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54238" indent="-238125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114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686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258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830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900"/>
              <a:t>Küche</a:t>
            </a:r>
          </a:p>
        </p:txBody>
      </p:sp>
      <p:sp>
        <p:nvSpPr>
          <p:cNvPr id="10245" name="Rectangle 7"/>
          <p:cNvSpPr>
            <a:spLocks noChangeArrowheads="1"/>
          </p:cNvSpPr>
          <p:nvPr/>
        </p:nvSpPr>
        <p:spPr bwMode="auto">
          <a:xfrm>
            <a:off x="2000250" y="3429000"/>
            <a:ext cx="9525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77875" indent="-298450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96975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76400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54238" indent="-238125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114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686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258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830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900"/>
              <a:t>Treppe</a:t>
            </a:r>
          </a:p>
        </p:txBody>
      </p:sp>
      <p:sp>
        <p:nvSpPr>
          <p:cNvPr id="10246" name="Rectangle 8"/>
          <p:cNvSpPr>
            <a:spLocks noChangeArrowheads="1"/>
          </p:cNvSpPr>
          <p:nvPr/>
        </p:nvSpPr>
        <p:spPr bwMode="auto">
          <a:xfrm>
            <a:off x="4808538" y="3048000"/>
            <a:ext cx="601662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77875" indent="-298450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96975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76400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54238" indent="-238125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114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686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258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830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900"/>
              <a:t>Flur</a:t>
            </a:r>
          </a:p>
        </p:txBody>
      </p:sp>
      <p:sp>
        <p:nvSpPr>
          <p:cNvPr id="10247" name="Rectangle 9"/>
          <p:cNvSpPr>
            <a:spLocks noChangeArrowheads="1"/>
          </p:cNvSpPr>
          <p:nvPr/>
        </p:nvSpPr>
        <p:spPr bwMode="auto">
          <a:xfrm>
            <a:off x="5961063" y="2708275"/>
            <a:ext cx="5048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77875" indent="-298450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96975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76400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54238" indent="-238125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114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686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258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830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900"/>
              <a:t>AB</a:t>
            </a:r>
          </a:p>
        </p:txBody>
      </p:sp>
      <p:sp>
        <p:nvSpPr>
          <p:cNvPr id="10248" name="Rectangle 10"/>
          <p:cNvSpPr>
            <a:spLocks noChangeArrowheads="1"/>
          </p:cNvSpPr>
          <p:nvPr/>
        </p:nvSpPr>
        <p:spPr bwMode="auto">
          <a:xfrm>
            <a:off x="6643688" y="2708275"/>
            <a:ext cx="614362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77875" indent="-298450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96975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76400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54238" indent="-238125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114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686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258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830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900"/>
              <a:t>Bad</a:t>
            </a:r>
          </a:p>
        </p:txBody>
      </p:sp>
      <p:sp>
        <p:nvSpPr>
          <p:cNvPr id="10249" name="Rectangle 11"/>
          <p:cNvSpPr>
            <a:spLocks noChangeArrowheads="1"/>
          </p:cNvSpPr>
          <p:nvPr/>
        </p:nvSpPr>
        <p:spPr bwMode="auto">
          <a:xfrm>
            <a:off x="5961063" y="4487863"/>
            <a:ext cx="112553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77875" indent="-298450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96975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76400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54238" indent="-238125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114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686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258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830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900"/>
              <a:t>Schlafen</a:t>
            </a:r>
          </a:p>
        </p:txBody>
      </p:sp>
      <p:sp>
        <p:nvSpPr>
          <p:cNvPr id="10250" name="Rectangle 12"/>
          <p:cNvSpPr>
            <a:spLocks noChangeArrowheads="1"/>
          </p:cNvSpPr>
          <p:nvPr/>
        </p:nvSpPr>
        <p:spPr bwMode="auto">
          <a:xfrm>
            <a:off x="3424238" y="5424488"/>
            <a:ext cx="9525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77875" indent="-298450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96975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76400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54238" indent="-238125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114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686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258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830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900"/>
              <a:t>Treppe</a:t>
            </a:r>
          </a:p>
        </p:txBody>
      </p:sp>
      <p:sp>
        <p:nvSpPr>
          <p:cNvPr id="10251" name="Rectangle 13"/>
          <p:cNvSpPr>
            <a:spLocks noChangeArrowheads="1"/>
          </p:cNvSpPr>
          <p:nvPr/>
        </p:nvSpPr>
        <p:spPr bwMode="auto">
          <a:xfrm>
            <a:off x="712788" y="4487863"/>
            <a:ext cx="855662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77875" indent="-298450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96975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76400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54238" indent="-238125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114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686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258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830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900"/>
              <a:t>Essen</a:t>
            </a:r>
          </a:p>
        </p:txBody>
      </p:sp>
      <p:sp>
        <p:nvSpPr>
          <p:cNvPr id="10252" name="Line 14"/>
          <p:cNvSpPr>
            <a:spLocks noChangeShapeType="1"/>
          </p:cNvSpPr>
          <p:nvPr/>
        </p:nvSpPr>
        <p:spPr bwMode="auto">
          <a:xfrm flipH="1" flipV="1">
            <a:off x="2936875" y="5373688"/>
            <a:ext cx="503238" cy="2159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0253" name="Line 15"/>
          <p:cNvSpPr>
            <a:spLocks noChangeShapeType="1"/>
          </p:cNvSpPr>
          <p:nvPr/>
        </p:nvSpPr>
        <p:spPr bwMode="auto">
          <a:xfrm flipV="1">
            <a:off x="2905125" y="3213100"/>
            <a:ext cx="576263" cy="431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0254" name="Rectangle 16"/>
          <p:cNvSpPr>
            <a:spLocks noChangeArrowheads="1"/>
          </p:cNvSpPr>
          <p:nvPr/>
        </p:nvSpPr>
        <p:spPr bwMode="auto">
          <a:xfrm>
            <a:off x="4154488" y="4487863"/>
            <a:ext cx="10858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77875" indent="-298450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96975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76400" indent="-239713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54238" indent="-238125" defTabSz="957263">
              <a:spcBef>
                <a:spcPct val="20000"/>
              </a:spcBef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114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686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258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83038" indent="-238125" defTabSz="957263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900"/>
              <a:t>Wohnen</a:t>
            </a:r>
          </a:p>
        </p:txBody>
      </p:sp>
      <p:sp>
        <p:nvSpPr>
          <p:cNvPr id="16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2720979" y="6339840"/>
            <a:ext cx="4464051" cy="518159"/>
          </a:xfrm>
          <a:prstGeom prst="rect">
            <a:avLst/>
          </a:prstGeom>
        </p:spPr>
        <p:txBody>
          <a:bodyPr anchor="ctr"/>
          <a:lstStyle/>
          <a:p>
            <a:r>
              <a:rPr lang="de-DE" altLang="de-DE" sz="1400" b="1" dirty="0"/>
              <a:t>Wohnflächenermittlung</a:t>
            </a:r>
          </a:p>
        </p:txBody>
      </p:sp>
    </p:spTree>
    <p:extLst>
      <p:ext uri="{BB962C8B-B14F-4D97-AF65-F5344CB8AC3E}">
        <p14:creationId xmlns:p14="http://schemas.microsoft.com/office/powerpoint/2010/main" val="3759962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dirty="0"/>
              <a:t>Ermittlung nach Wohnflächenverordnung</a:t>
            </a:r>
          </a:p>
        </p:txBody>
      </p:sp>
      <p:grpSp>
        <p:nvGrpSpPr>
          <p:cNvPr id="11267" name="Group 4"/>
          <p:cNvGrpSpPr>
            <a:grpSpLocks/>
          </p:cNvGrpSpPr>
          <p:nvPr/>
        </p:nvGrpSpPr>
        <p:grpSpPr bwMode="auto">
          <a:xfrm>
            <a:off x="922338" y="2349500"/>
            <a:ext cx="7991475" cy="3589338"/>
            <a:chOff x="444" y="1888"/>
            <a:chExt cx="4128" cy="1609"/>
          </a:xfrm>
        </p:grpSpPr>
        <p:grpSp>
          <p:nvGrpSpPr>
            <p:cNvPr id="11268" name="Group 5"/>
            <p:cNvGrpSpPr>
              <a:grpSpLocks/>
            </p:cNvGrpSpPr>
            <p:nvPr/>
          </p:nvGrpSpPr>
          <p:grpSpPr bwMode="auto">
            <a:xfrm>
              <a:off x="444" y="1888"/>
              <a:ext cx="4128" cy="1542"/>
              <a:chOff x="1215" y="1888"/>
              <a:chExt cx="4128" cy="1542"/>
            </a:xfrm>
          </p:grpSpPr>
          <p:grpSp>
            <p:nvGrpSpPr>
              <p:cNvPr id="11277" name="Group 6"/>
              <p:cNvGrpSpPr>
                <a:grpSpLocks/>
              </p:cNvGrpSpPr>
              <p:nvPr/>
            </p:nvGrpSpPr>
            <p:grpSpPr bwMode="auto">
              <a:xfrm>
                <a:off x="1215" y="1888"/>
                <a:ext cx="3855" cy="1406"/>
                <a:chOff x="1215" y="1888"/>
                <a:chExt cx="3855" cy="1406"/>
              </a:xfrm>
            </p:grpSpPr>
            <p:pic>
              <p:nvPicPr>
                <p:cNvPr id="11279" name="Picture 7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15" y="1888"/>
                  <a:ext cx="3855" cy="140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11280" name="Line 8"/>
                <p:cNvSpPr>
                  <a:spLocks noChangeShapeType="1"/>
                </p:cNvSpPr>
                <p:nvPr/>
              </p:nvSpPr>
              <p:spPr bwMode="auto">
                <a:xfrm>
                  <a:off x="1215" y="2947"/>
                  <a:ext cx="0" cy="318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</p:grpSp>
          <p:sp>
            <p:nvSpPr>
              <p:cNvPr id="11278" name="Rectangle 9"/>
              <p:cNvSpPr>
                <a:spLocks noChangeArrowheads="1"/>
              </p:cNvSpPr>
              <p:nvPr/>
            </p:nvSpPr>
            <p:spPr bwMode="auto">
              <a:xfrm>
                <a:off x="4435" y="2886"/>
                <a:ext cx="908" cy="54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de-DE" altLang="de-DE"/>
              </a:p>
            </p:txBody>
          </p:sp>
        </p:grpSp>
        <p:sp>
          <p:nvSpPr>
            <p:cNvPr id="11269" name="Text Box 10"/>
            <p:cNvSpPr txBox="1">
              <a:spLocks noChangeArrowheads="1"/>
            </p:cNvSpPr>
            <p:nvPr/>
          </p:nvSpPr>
          <p:spPr bwMode="auto">
            <a:xfrm>
              <a:off x="3120" y="3326"/>
              <a:ext cx="275" cy="1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77875" indent="-298450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96975" indent="-239713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76400" indent="-239713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154238" indent="-238125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6114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0686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5258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9830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900"/>
                <a:t>0%</a:t>
              </a:r>
            </a:p>
          </p:txBody>
        </p:sp>
        <p:sp>
          <p:nvSpPr>
            <p:cNvPr id="11270" name="Text Box 11"/>
            <p:cNvSpPr txBox="1">
              <a:spLocks noChangeArrowheads="1"/>
            </p:cNvSpPr>
            <p:nvPr/>
          </p:nvSpPr>
          <p:spPr bwMode="auto">
            <a:xfrm>
              <a:off x="2440" y="3326"/>
              <a:ext cx="345" cy="1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77875" indent="-298450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96975" indent="-239713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76400" indent="-239713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154238" indent="-238125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6114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0686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5258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9830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900"/>
                <a:t>50%</a:t>
              </a:r>
            </a:p>
          </p:txBody>
        </p:sp>
        <p:sp>
          <p:nvSpPr>
            <p:cNvPr id="11271" name="Text Box 12"/>
            <p:cNvSpPr txBox="1">
              <a:spLocks noChangeArrowheads="1"/>
            </p:cNvSpPr>
            <p:nvPr/>
          </p:nvSpPr>
          <p:spPr bwMode="auto">
            <a:xfrm>
              <a:off x="1661" y="3326"/>
              <a:ext cx="415" cy="1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77875" indent="-298450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96975" indent="-239713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76400" indent="-239713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154238" indent="-238125" defTabSz="957263">
                <a:spcBef>
                  <a:spcPct val="20000"/>
                </a:spcBef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6114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0686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5258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983038" indent="-238125" defTabSz="957263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900"/>
                <a:t>100%</a:t>
              </a:r>
            </a:p>
          </p:txBody>
        </p:sp>
        <p:sp>
          <p:nvSpPr>
            <p:cNvPr id="11272" name="Line 13"/>
            <p:cNvSpPr>
              <a:spLocks noChangeShapeType="1"/>
            </p:cNvSpPr>
            <p:nvPr/>
          </p:nvSpPr>
          <p:spPr bwMode="auto">
            <a:xfrm flipH="1" flipV="1">
              <a:off x="3256" y="3067"/>
              <a:ext cx="0" cy="27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11273" name="Line 14"/>
            <p:cNvSpPr>
              <a:spLocks noChangeShapeType="1"/>
            </p:cNvSpPr>
            <p:nvPr/>
          </p:nvSpPr>
          <p:spPr bwMode="auto">
            <a:xfrm flipH="1" flipV="1">
              <a:off x="2576" y="3067"/>
              <a:ext cx="0" cy="27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11274" name="Line 15"/>
            <p:cNvSpPr>
              <a:spLocks noChangeShapeType="1"/>
            </p:cNvSpPr>
            <p:nvPr/>
          </p:nvSpPr>
          <p:spPr bwMode="auto">
            <a:xfrm flipH="1" flipV="1">
              <a:off x="1986" y="3067"/>
              <a:ext cx="0" cy="27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11275" name="Line 16"/>
            <p:cNvSpPr>
              <a:spLocks noChangeShapeType="1"/>
            </p:cNvSpPr>
            <p:nvPr/>
          </p:nvSpPr>
          <p:spPr bwMode="auto">
            <a:xfrm>
              <a:off x="761" y="2750"/>
              <a:ext cx="3448" cy="0"/>
            </a:xfrm>
            <a:prstGeom prst="line">
              <a:avLst/>
            </a:prstGeom>
            <a:noFill/>
            <a:ln w="25400">
              <a:solidFill>
                <a:srgbClr val="004A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11276" name="Line 17"/>
            <p:cNvSpPr>
              <a:spLocks noChangeShapeType="1"/>
            </p:cNvSpPr>
            <p:nvPr/>
          </p:nvSpPr>
          <p:spPr bwMode="auto">
            <a:xfrm flipV="1">
              <a:off x="1532" y="2221"/>
              <a:ext cx="2676" cy="0"/>
            </a:xfrm>
            <a:prstGeom prst="line">
              <a:avLst/>
            </a:prstGeom>
            <a:noFill/>
            <a:ln w="25400">
              <a:solidFill>
                <a:srgbClr val="004A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18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2720979" y="6339840"/>
            <a:ext cx="4464051" cy="518159"/>
          </a:xfrm>
          <a:prstGeom prst="rect">
            <a:avLst/>
          </a:prstGeom>
        </p:spPr>
        <p:txBody>
          <a:bodyPr anchor="ctr"/>
          <a:lstStyle/>
          <a:p>
            <a:r>
              <a:rPr lang="de-DE" altLang="de-DE" sz="1400" b="1" dirty="0"/>
              <a:t>Wohnflächenermittlung</a:t>
            </a:r>
          </a:p>
        </p:txBody>
      </p:sp>
    </p:spTree>
    <p:extLst>
      <p:ext uri="{BB962C8B-B14F-4D97-AF65-F5344CB8AC3E}">
        <p14:creationId xmlns:p14="http://schemas.microsoft.com/office/powerpoint/2010/main" val="746860842"/>
      </p:ext>
    </p:extLst>
  </p:cSld>
  <p:clrMapOvr>
    <a:masterClrMapping/>
  </p:clrMapOvr>
</p:sld>
</file>

<file path=ppt/theme/theme1.xml><?xml version="1.0" encoding="utf-8"?>
<a:theme xmlns:a="http://schemas.openxmlformats.org/drawingml/2006/main" name="Signal Iduna">
  <a:themeElements>
    <a:clrScheme name="Signal Iduna">
      <a:dk1>
        <a:srgbClr val="000000"/>
      </a:dk1>
      <a:lt1>
        <a:srgbClr val="FFFFFF"/>
      </a:lt1>
      <a:dk2>
        <a:srgbClr val="8C2350"/>
      </a:dk2>
      <a:lt2>
        <a:srgbClr val="E5E5E5"/>
      </a:lt2>
      <a:accent1>
        <a:srgbClr val="003399"/>
      </a:accent1>
      <a:accent2>
        <a:srgbClr val="3C5A66"/>
      </a:accent2>
      <a:accent3>
        <a:srgbClr val="59737D"/>
      </a:accent3>
      <a:accent4>
        <a:srgbClr val="768B94"/>
      </a:accent4>
      <a:accent5>
        <a:srgbClr val="B40000"/>
      </a:accent5>
      <a:accent6>
        <a:srgbClr val="D26400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808080"/>
        </a:dk2>
        <a:lt2>
          <a:srgbClr val="E5E5E5"/>
        </a:lt2>
        <a:accent1>
          <a:srgbClr val="053391"/>
        </a:accent1>
        <a:accent2>
          <a:srgbClr val="3C5A66"/>
        </a:accent2>
        <a:accent3>
          <a:srgbClr val="FFFFFF"/>
        </a:accent3>
        <a:accent4>
          <a:srgbClr val="000000"/>
        </a:accent4>
        <a:accent5>
          <a:srgbClr val="AAADC7"/>
        </a:accent5>
        <a:accent6>
          <a:srgbClr val="35515C"/>
        </a:accent6>
        <a:hlink>
          <a:srgbClr val="59737D"/>
        </a:hlink>
        <a:folHlink>
          <a:srgbClr val="768B9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SI Folienmaster 4x3_03.2017.potx [Schreibgeschützt]" id="{5E0B10CD-DE7C-4DFE-84D4-0936FC8866BD}" vid="{CAB6DE41-0494-4CCC-85BD-FDEB2901774F}"/>
    </a:ext>
  </a:extLst>
</a:theme>
</file>

<file path=ppt/theme/theme2.xml><?xml version="1.0" encoding="utf-8"?>
<a:theme xmlns:a="http://schemas.openxmlformats.org/drawingml/2006/main" name="Larissa">
  <a:themeElements>
    <a:clrScheme name="SIG 2015-03-01">
      <a:dk1>
        <a:srgbClr val="000000"/>
      </a:dk1>
      <a:lt1>
        <a:srgbClr val="FFFFFF"/>
      </a:lt1>
      <a:dk2>
        <a:srgbClr val="808080"/>
      </a:dk2>
      <a:lt2>
        <a:srgbClr val="E5E5E5"/>
      </a:lt2>
      <a:accent1>
        <a:srgbClr val="003399"/>
      </a:accent1>
      <a:accent2>
        <a:srgbClr val="3C5A66"/>
      </a:accent2>
      <a:accent3>
        <a:srgbClr val="59737D"/>
      </a:accent3>
      <a:accent4>
        <a:srgbClr val="768B94"/>
      </a:accent4>
      <a:accent5>
        <a:srgbClr val="9DACB2"/>
      </a:accent5>
      <a:accent6>
        <a:srgbClr val="C4CDD1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SIG 2015-03-01">
      <a:dk1>
        <a:srgbClr val="000000"/>
      </a:dk1>
      <a:lt1>
        <a:srgbClr val="FFFFFF"/>
      </a:lt1>
      <a:dk2>
        <a:srgbClr val="808080"/>
      </a:dk2>
      <a:lt2>
        <a:srgbClr val="E5E5E5"/>
      </a:lt2>
      <a:accent1>
        <a:srgbClr val="003399"/>
      </a:accent1>
      <a:accent2>
        <a:srgbClr val="3C5A66"/>
      </a:accent2>
      <a:accent3>
        <a:srgbClr val="59737D"/>
      </a:accent3>
      <a:accent4>
        <a:srgbClr val="768B94"/>
      </a:accent4>
      <a:accent5>
        <a:srgbClr val="9DACB2"/>
      </a:accent5>
      <a:accent6>
        <a:srgbClr val="C4CDD1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 Folienmaster 4x3_03.2017</Template>
  <TotalTime>0</TotalTime>
  <Words>300</Words>
  <Application>Microsoft Office PowerPoint</Application>
  <PresentationFormat>A4-Papier (210 x 297 mm)</PresentationFormat>
  <Paragraphs>53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0" baseType="lpstr">
      <vt:lpstr>Arial</vt:lpstr>
      <vt:lpstr>Wingdings</vt:lpstr>
      <vt:lpstr>Signal Iduna</vt:lpstr>
      <vt:lpstr>Möglichkeiten der Wohnflächenermittlung</vt:lpstr>
      <vt:lpstr>Ermittlung durch Übernahme</vt:lpstr>
      <vt:lpstr>Ermittlung nach Wohnflächenverordnung</vt:lpstr>
      <vt:lpstr>Ermittlung nach Wohnflächenverordnung</vt:lpstr>
      <vt:lpstr>Ermittlung nach Wohnflächenverordnung</vt:lpstr>
      <vt:lpstr>Ermittlung nach Wohnflächenverordnung</vt:lpstr>
      <vt:lpstr>Ermittlung nach Wohnflächenverordnung</vt:lpstr>
    </vt:vector>
  </TitlesOfParts>
  <Company>SIGNAL IDUNA Gruppe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Weitere Infos finden Sie im Info.net und unter W:\Info\Office2013-Vorlagen\Präsentationen</dc:title>
  <dc:subject>Untertitel der Präsentation</dc:subject>
  <dc:creator>Tobias.Mikloweit.extern@signal-iduna.de</dc:creator>
  <cp:lastModifiedBy>Frank-Ulrich Seifert</cp:lastModifiedBy>
  <cp:revision>204</cp:revision>
  <cp:lastPrinted>2018-07-26T09:29:17Z</cp:lastPrinted>
  <dcterms:created xsi:type="dcterms:W3CDTF">2018-07-11T08:14:15Z</dcterms:created>
  <dcterms:modified xsi:type="dcterms:W3CDTF">2025-11-05T16:20:04Z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34f5a1e-de7c-41af-89dd-c1d9db1c8c14_Enabled">
    <vt:lpwstr>true</vt:lpwstr>
  </property>
  <property fmtid="{D5CDD505-2E9C-101B-9397-08002B2CF9AE}" pid="3" name="MSIP_Label_b34f5a1e-de7c-41af-89dd-c1d9db1c8c14_SetDate">
    <vt:lpwstr>2022-03-02T08:47:55Z</vt:lpwstr>
  </property>
  <property fmtid="{D5CDD505-2E9C-101B-9397-08002B2CF9AE}" pid="4" name="MSIP_Label_b34f5a1e-de7c-41af-89dd-c1d9db1c8c14_Method">
    <vt:lpwstr>Standard</vt:lpwstr>
  </property>
  <property fmtid="{D5CDD505-2E9C-101B-9397-08002B2CF9AE}" pid="5" name="MSIP_Label_b34f5a1e-de7c-41af-89dd-c1d9db1c8c14_Name">
    <vt:lpwstr>Vertraulich</vt:lpwstr>
  </property>
  <property fmtid="{D5CDD505-2E9C-101B-9397-08002B2CF9AE}" pid="6" name="MSIP_Label_b34f5a1e-de7c-41af-89dd-c1d9db1c8c14_SiteId">
    <vt:lpwstr>60a6c60d-e25e-4a6c-a276-5e1857f227f9</vt:lpwstr>
  </property>
  <property fmtid="{D5CDD505-2E9C-101B-9397-08002B2CF9AE}" pid="7" name="MSIP_Label_b34f5a1e-de7c-41af-89dd-c1d9db1c8c14_ActionId">
    <vt:lpwstr>a32e7ad9-c84e-4e2b-87e1-8e70a31483bc</vt:lpwstr>
  </property>
  <property fmtid="{D5CDD505-2E9C-101B-9397-08002B2CF9AE}" pid="8" name="MSIP_Label_b34f5a1e-de7c-41af-89dd-c1d9db1c8c14_ContentBits">
    <vt:lpwstr>0</vt:lpwstr>
  </property>
</Properties>
</file>